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8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5A841E7-C3A0-4AD8-AA23-7EF8E43300E3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DD75806-B627-4C2B-ABE8-7B2C660AEB7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229600" cy="990601"/>
          </a:xfrm>
        </p:spPr>
        <p:txBody>
          <a:bodyPr/>
          <a:lstStyle/>
          <a:p>
            <a:r>
              <a:rPr lang="en-US" dirty="0" smtClean="0"/>
              <a:t>2000 Presidential 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4.bp.blogspot.com/-nutfBNcqaQc/UIR7MNdhqTI/AAAAAAAAGJs/6myaCKVknaQ/s1600/bush-g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753322"/>
            <a:ext cx="3657600" cy="479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https://upload.wikimedia.org/wikipedia/commons/thumb/1/19/ElectoralCollege2000.svg/349px-ElectoralCollege2000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515251" cy="50292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Bush v. Gore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Garamond" pitchFamily="18" charset="0"/>
              </a:rPr>
              <a:t>The US Supreme Court ruled 7-2 that the hand recounts in FL violated the Constitution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Because different vote counters used different standards, the recount did not treat all voters equally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Both federal law &amp; the Constitution require the electoral votes for president be cast on a certain day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The Court ruled 5-4 that there was not enough time to conduct a manual recount that would pass constitutional standards</a:t>
            </a:r>
          </a:p>
          <a:p>
            <a:r>
              <a:rPr lang="en-US" dirty="0" smtClean="0">
                <a:latin typeface="Garamond" pitchFamily="18" charset="0"/>
              </a:rPr>
              <a:t>The ruling left Bush as the certified winner in Florida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Bush Becomes President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1371600"/>
            <a:ext cx="3048000" cy="50292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Garamond" pitchFamily="18" charset="0"/>
              </a:rPr>
              <a:t>On </a:t>
            </a:r>
            <a:r>
              <a:rPr lang="en-US" dirty="0" smtClean="0">
                <a:latin typeface="Garamond" pitchFamily="18" charset="0"/>
              </a:rPr>
              <a:t>January 20, 2001, George W. Bush became </a:t>
            </a:r>
            <a:r>
              <a:rPr lang="en-US" dirty="0" smtClean="0">
                <a:latin typeface="Garamond" pitchFamily="18" charset="0"/>
              </a:rPr>
              <a:t>the 43rd </a:t>
            </a:r>
            <a:r>
              <a:rPr lang="en-US" dirty="0" smtClean="0">
                <a:latin typeface="Garamond" pitchFamily="18" charset="0"/>
              </a:rPr>
              <a:t>president of the United States</a:t>
            </a:r>
            <a:r>
              <a:rPr lang="en-US" dirty="0" smtClean="0">
                <a:latin typeface="Garamond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Garamond" pitchFamily="18" charset="0"/>
              </a:rPr>
              <a:t> </a:t>
            </a:r>
          </a:p>
          <a:p>
            <a:r>
              <a:rPr lang="en-US" u="sng" dirty="0" smtClean="0">
                <a:latin typeface="Garamond" pitchFamily="18" charset="0"/>
              </a:rPr>
              <a:t>Presidential Goals</a:t>
            </a:r>
            <a:r>
              <a:rPr lang="en-US" dirty="0" smtClean="0">
                <a:latin typeface="Garamond" pitchFamily="18" charset="0"/>
              </a:rPr>
              <a:t>: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improve </a:t>
            </a:r>
            <a:r>
              <a:rPr lang="en-US" dirty="0" smtClean="0">
                <a:latin typeface="Garamond" pitchFamily="18" charset="0"/>
              </a:rPr>
              <a:t>the nation’s </a:t>
            </a:r>
            <a:r>
              <a:rPr lang="en-US" dirty="0" smtClean="0">
                <a:latin typeface="Garamond" pitchFamily="18" charset="0"/>
              </a:rPr>
              <a:t>public schools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cut taxes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reform </a:t>
            </a:r>
            <a:r>
              <a:rPr lang="en-US" dirty="0" smtClean="0">
                <a:latin typeface="Garamond" pitchFamily="18" charset="0"/>
              </a:rPr>
              <a:t>Social Security </a:t>
            </a:r>
            <a:r>
              <a:rPr lang="en-US" dirty="0" smtClean="0">
                <a:latin typeface="Garamond" pitchFamily="18" charset="0"/>
              </a:rPr>
              <a:t>and Medicare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build </a:t>
            </a:r>
            <a:r>
              <a:rPr lang="en-US" dirty="0" smtClean="0">
                <a:latin typeface="Garamond" pitchFamily="18" charset="0"/>
              </a:rPr>
              <a:t>up the nation’s defenses.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5842" name="AutoShape 2" descr="http://batr.org/sitebuildercontent/sitebuilderpictures/bush_inaugeration.jpg"/>
          <p:cNvSpPr>
            <a:spLocks noChangeAspect="1" noChangeArrowheads="1"/>
          </p:cNvSpPr>
          <p:nvPr/>
        </p:nvSpPr>
        <p:spPr bwMode="auto">
          <a:xfrm>
            <a:off x="63500" y="-136525"/>
            <a:ext cx="3143250" cy="2305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844" name="Picture 4" descr="http://batr.org/sitebuildercontent/sitebuilderpictures/bush_inauge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636" y="1752600"/>
            <a:ext cx="5299364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Domestic &amp; Foreign Policy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30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u="sng" dirty="0" smtClean="0">
                <a:latin typeface="Garamond" pitchFamily="18" charset="0"/>
              </a:rPr>
              <a:t>Domestic Policy:</a:t>
            </a:r>
          </a:p>
          <a:p>
            <a:r>
              <a:rPr lang="en-US" dirty="0" smtClean="0">
                <a:latin typeface="Garamond" pitchFamily="18" charset="0"/>
              </a:rPr>
              <a:t>1) Passed a $1.35 trillion tax cut to be phased in over 10 years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Put back about $40 billion into the economy to prevent a recession</a:t>
            </a:r>
          </a:p>
          <a:p>
            <a:r>
              <a:rPr lang="en-US" dirty="0" smtClean="0">
                <a:latin typeface="Garamond" pitchFamily="18" charset="0"/>
              </a:rPr>
              <a:t>2) Passed NCLB (No Child Left Behind)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Hold annual standardized tests in reading and math for grades 3-8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Wanted to allow parents to use federal funds to pay for private schools if public schools were doing a poor job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 measure failed</a:t>
            </a:r>
            <a:endParaRPr lang="en-US" u="sng" dirty="0" smtClean="0">
              <a:latin typeface="Garamond" pitchFamily="18" charset="0"/>
            </a:endParaRPr>
          </a:p>
          <a:p>
            <a:pPr>
              <a:buNone/>
            </a:pPr>
            <a:endParaRPr lang="en-US" u="sng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u="sng" dirty="0" smtClean="0">
                <a:latin typeface="Garamond" pitchFamily="18" charset="0"/>
              </a:rPr>
              <a:t>Foreign Policy:</a:t>
            </a:r>
          </a:p>
          <a:p>
            <a:r>
              <a:rPr lang="en-US" dirty="0" smtClean="0">
                <a:latin typeface="Garamond" pitchFamily="18" charset="0"/>
                <a:sym typeface="Wingdings" pitchFamily="2" charset="2"/>
              </a:rPr>
              <a:t>1) Wanted to increase military spending but with new programs designed for the post-Cold War world</a:t>
            </a:r>
          </a:p>
          <a:p>
            <a:r>
              <a:rPr lang="en-US" dirty="0" smtClean="0">
                <a:latin typeface="Garamond" pitchFamily="18" charset="0"/>
                <a:sym typeface="Wingdings" pitchFamily="2" charset="2"/>
              </a:rPr>
              <a:t>2) Military program </a:t>
            </a:r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s</a:t>
            </a:r>
            <a:r>
              <a:rPr lang="en-US" b="1" u="sng" dirty="0" smtClean="0">
                <a:latin typeface="Garamond" pitchFamily="18" charset="0"/>
                <a:sym typeface="Wingdings" pitchFamily="2" charset="2"/>
              </a:rPr>
              <a:t>trategic defense </a:t>
            </a:r>
            <a:r>
              <a:rPr lang="en-US" dirty="0" smtClean="0">
                <a:latin typeface="Garamond" pitchFamily="18" charset="0"/>
                <a:sym typeface="Wingdings" pitchFamily="2" charset="2"/>
              </a:rPr>
              <a:t> the effort to develop missiles and other devices that could shoot down nuclear missiles</a:t>
            </a:r>
          </a:p>
          <a:p>
            <a:pPr lvl="1"/>
            <a:r>
              <a:rPr lang="en-US" dirty="0" smtClean="0">
                <a:latin typeface="Garamond" pitchFamily="18" charset="0"/>
                <a:sym typeface="Wingdings" pitchFamily="2" charset="2"/>
              </a:rPr>
              <a:t>Needed because unfriendly nations were developing the technology to build nuclear missiles</a:t>
            </a:r>
            <a:endParaRPr lang="en-US" dirty="0" smtClean="0">
              <a:latin typeface="Garamond" pitchFamily="18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www.2000presidentialelection.com/wp-content/uploads/2012/10/2000-presidential-election-Bush-vs-G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467600" cy="552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 Candidates for President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Garamond" pitchFamily="18" charset="0"/>
              </a:rPr>
              <a:t>Overall people happy with the economy but disappointed with Clinton’s personal behavior</a:t>
            </a:r>
          </a:p>
          <a:p>
            <a:r>
              <a:rPr lang="en-US" dirty="0" smtClean="0">
                <a:latin typeface="Garamond" pitchFamily="18" charset="0"/>
              </a:rPr>
              <a:t>Republican nomination was between George W. Bush &amp; John McCain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Most Republican leaders supported Bush = popular with conservative Republicans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Bush won the nomination &amp; chose former defense secretary Richard Cheney as his VP </a:t>
            </a:r>
          </a:p>
          <a:p>
            <a:r>
              <a:rPr lang="en-US" dirty="0" smtClean="0">
                <a:latin typeface="Garamond" pitchFamily="18" charset="0"/>
              </a:rPr>
              <a:t>Democrats nominated Clinton’s Vice President Al Gore &amp; Joseph Lieberman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Lieberman was the 1</a:t>
            </a:r>
            <a:r>
              <a:rPr lang="en-US" baseline="30000" dirty="0" smtClean="0">
                <a:latin typeface="Garamond" pitchFamily="18" charset="0"/>
              </a:rPr>
              <a:t>st</a:t>
            </a:r>
            <a:r>
              <a:rPr lang="en-US" dirty="0" smtClean="0">
                <a:latin typeface="Garamond" pitchFamily="18" charset="0"/>
              </a:rPr>
              <a:t> Jewish American ever to run for VP on a major party ticket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2000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u="sng" dirty="0" smtClean="0">
                <a:latin typeface="Garamond" pitchFamily="18" charset="0"/>
              </a:rPr>
              <a:t>What do we do with surplus tax revenues??</a:t>
            </a:r>
          </a:p>
          <a:p>
            <a:r>
              <a:rPr lang="en-US" dirty="0" smtClean="0">
                <a:latin typeface="Garamond" pitchFamily="18" charset="0"/>
              </a:rPr>
              <a:t>Bush &amp; Gore agreed that Social Security needed reform but they disagreed on how to reform</a:t>
            </a:r>
          </a:p>
          <a:p>
            <a:r>
              <a:rPr lang="en-US" dirty="0" smtClean="0">
                <a:latin typeface="Garamond" pitchFamily="18" charset="0"/>
              </a:rPr>
              <a:t>Both promised the following: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to cut taxes (Bush’s tax cut was larger than Gore’s)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to improve public education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t</a:t>
            </a:r>
            <a:r>
              <a:rPr lang="en-US" dirty="0" smtClean="0">
                <a:latin typeface="Garamond" pitchFamily="18" charset="0"/>
              </a:rPr>
              <a:t>o support plans to help seniors pay for prescription drugs</a:t>
            </a:r>
          </a:p>
          <a:p>
            <a:r>
              <a:rPr lang="en-US" dirty="0" smtClean="0">
                <a:latin typeface="Garamond" pitchFamily="18" charset="0"/>
              </a:rPr>
              <a:t>Gore campaigned that he and Clinton brought back prosperity to the US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Many voters concerned with the decline in moral values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Bush promised to restore dignity to the White House</a:t>
            </a:r>
          </a:p>
          <a:p>
            <a:r>
              <a:rPr lang="en-US" dirty="0" smtClean="0">
                <a:latin typeface="Garamond" pitchFamily="18" charset="0"/>
              </a:rPr>
              <a:t>Ralph Nader entered as the nominee of the Green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Garamond" pitchFamily="18" charset="0"/>
              </a:rPr>
              <a:t>The 2000 election was one of the </a:t>
            </a:r>
            <a:r>
              <a:rPr lang="en-US" dirty="0" smtClean="0">
                <a:latin typeface="Garamond" pitchFamily="18" charset="0"/>
              </a:rPr>
              <a:t>closest in </a:t>
            </a:r>
            <a:r>
              <a:rPr lang="en-US" dirty="0">
                <a:latin typeface="Garamond" pitchFamily="18" charset="0"/>
              </a:rPr>
              <a:t>American </a:t>
            </a:r>
            <a:r>
              <a:rPr lang="en-US" dirty="0" smtClean="0">
                <a:latin typeface="Garamond" pitchFamily="18" charset="0"/>
              </a:rPr>
              <a:t>history</a:t>
            </a:r>
          </a:p>
          <a:p>
            <a:r>
              <a:rPr lang="en-US" dirty="0" smtClean="0">
                <a:latin typeface="Garamond" pitchFamily="18" charset="0"/>
              </a:rPr>
              <a:t>Gore </a:t>
            </a:r>
            <a:r>
              <a:rPr lang="en-US" dirty="0">
                <a:latin typeface="Garamond" pitchFamily="18" charset="0"/>
              </a:rPr>
              <a:t>narrowly won the </a:t>
            </a:r>
            <a:r>
              <a:rPr lang="en-US" dirty="0" smtClean="0">
                <a:latin typeface="Garamond" pitchFamily="18" charset="0"/>
              </a:rPr>
              <a:t>popular vote with 48.4% and Bush received 47.9% 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Remember: Candidates need the majority of state electoral votes, not overall popular vote</a:t>
            </a:r>
          </a:p>
          <a:p>
            <a:r>
              <a:rPr lang="en-US" dirty="0" smtClean="0">
                <a:latin typeface="Garamond" pitchFamily="18" charset="0"/>
              </a:rPr>
              <a:t>Neither </a:t>
            </a:r>
            <a:r>
              <a:rPr lang="en-US" dirty="0">
                <a:latin typeface="Garamond" pitchFamily="18" charset="0"/>
              </a:rPr>
              <a:t>candidate had the 270 electoral </a:t>
            </a:r>
            <a:r>
              <a:rPr lang="en-US" dirty="0" smtClean="0">
                <a:latin typeface="Garamond" pitchFamily="18" charset="0"/>
              </a:rPr>
              <a:t>votes needed </a:t>
            </a:r>
            <a:r>
              <a:rPr lang="en-US" dirty="0">
                <a:latin typeface="Garamond" pitchFamily="18" charset="0"/>
              </a:rPr>
              <a:t>to </a:t>
            </a:r>
            <a:r>
              <a:rPr lang="en-US" dirty="0" smtClean="0">
                <a:latin typeface="Garamond" pitchFamily="18" charset="0"/>
              </a:rPr>
              <a:t>win</a:t>
            </a:r>
          </a:p>
          <a:p>
            <a:r>
              <a:rPr lang="en-US" dirty="0" smtClean="0">
                <a:latin typeface="Garamond" pitchFamily="18" charset="0"/>
              </a:rPr>
              <a:t>The </a:t>
            </a:r>
            <a:r>
              <a:rPr lang="en-US" dirty="0">
                <a:latin typeface="Garamond" pitchFamily="18" charset="0"/>
              </a:rPr>
              <a:t>election came down to the </a:t>
            </a:r>
            <a:r>
              <a:rPr lang="en-US" dirty="0" smtClean="0">
                <a:latin typeface="Garamond" pitchFamily="18" charset="0"/>
              </a:rPr>
              <a:t>Florida vote—both needed </a:t>
            </a:r>
            <a:r>
              <a:rPr lang="en-US" dirty="0">
                <a:latin typeface="Garamond" pitchFamily="18" charset="0"/>
              </a:rPr>
              <a:t>its 25 electoral </a:t>
            </a:r>
            <a:r>
              <a:rPr lang="en-US" dirty="0" smtClean="0">
                <a:latin typeface="Garamond" pitchFamily="18" charset="0"/>
              </a:rPr>
              <a:t>votes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Results in FL were so close that state law required they recount the ballots using vote-counting machines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Problem was that thousands of ballots were thrown out because the counting machines couldn’t read a vote for president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Gore asked for a hand recount of ballots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latin typeface="Garamond" pitchFamily="18" charset="0"/>
              </a:rPr>
              <a:t>Florida </a:t>
            </a:r>
            <a:r>
              <a:rPr lang="en-US" sz="2800" dirty="0" smtClean="0">
                <a:latin typeface="Garamond" pitchFamily="18" charset="0"/>
              </a:rPr>
              <a:t>ballots required voters to punch a </a:t>
            </a:r>
            <a:r>
              <a:rPr lang="en-US" sz="2800" dirty="0" smtClean="0">
                <a:latin typeface="Garamond" pitchFamily="18" charset="0"/>
              </a:rPr>
              <a:t>hole</a:t>
            </a:r>
          </a:p>
          <a:p>
            <a:pPr>
              <a:buNone/>
            </a:pPr>
            <a:endParaRPr lang="en-US" sz="2800" dirty="0" smtClean="0">
              <a:latin typeface="Garamond" pitchFamily="18" charset="0"/>
            </a:endParaRPr>
          </a:p>
          <a:p>
            <a:r>
              <a:rPr lang="en-US" sz="2800" dirty="0" smtClean="0">
                <a:latin typeface="Garamond" pitchFamily="18" charset="0"/>
              </a:rPr>
              <a:t>The little piece of cardboard that is punched out of the ballot is called a </a:t>
            </a:r>
            <a:r>
              <a:rPr lang="en-US" sz="2800" b="1" u="sng" dirty="0" err="1" smtClean="0">
                <a:latin typeface="Garamond" pitchFamily="18" charset="0"/>
              </a:rPr>
              <a:t>chad</a:t>
            </a:r>
            <a:endParaRPr lang="en-US" sz="2800" b="1" u="sng" dirty="0" smtClean="0">
              <a:latin typeface="Garamond" pitchFamily="18" charset="0"/>
            </a:endParaRPr>
          </a:p>
          <a:p>
            <a:endParaRPr lang="en-US" sz="2800" dirty="0"/>
          </a:p>
        </p:txBody>
      </p:sp>
      <p:pic>
        <p:nvPicPr>
          <p:cNvPr id="1028" name="Picture 4" descr="http://img81.imageshack.us/img81/2461/fig10gz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6858000" cy="3693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The problem for vote counters was how to count the ballot when the </a:t>
            </a:r>
            <a:r>
              <a:rPr lang="en-US" dirty="0" err="1" smtClean="0">
                <a:latin typeface="Garamond" pitchFamily="18" charset="0"/>
              </a:rPr>
              <a:t>chad</a:t>
            </a:r>
            <a:r>
              <a:rPr lang="en-US" dirty="0" smtClean="0">
                <a:latin typeface="Garamond" pitchFamily="18" charset="0"/>
              </a:rPr>
              <a:t> was still partially attached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On some, the </a:t>
            </a:r>
            <a:r>
              <a:rPr lang="en-US" dirty="0" err="1" smtClean="0">
                <a:latin typeface="Garamond" pitchFamily="18" charset="0"/>
              </a:rPr>
              <a:t>chad</a:t>
            </a:r>
            <a:r>
              <a:rPr lang="en-US" dirty="0" smtClean="0">
                <a:latin typeface="Garamond" pitchFamily="18" charset="0"/>
              </a:rPr>
              <a:t> was still in place and the voter had left only a dimple on the surface of the ballot</a:t>
            </a:r>
          </a:p>
          <a:p>
            <a:r>
              <a:rPr lang="en-US" dirty="0" smtClean="0">
                <a:latin typeface="Garamond" pitchFamily="18" charset="0"/>
              </a:rPr>
              <a:t>When looking at the ballots, vote counters had to determine what the voter intended – and different counties used different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stevegarufi.com/butterflyball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457200"/>
            <a:ext cx="7820911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Garamond" pitchFamily="18" charset="0"/>
              </a:rPr>
              <a:t>Officials had to certify the results by a certain date</a:t>
            </a:r>
          </a:p>
          <a:p>
            <a:r>
              <a:rPr lang="en-US" dirty="0" smtClean="0">
                <a:latin typeface="Garamond" pitchFamily="18" charset="0"/>
              </a:rPr>
              <a:t>N</a:t>
            </a:r>
            <a:r>
              <a:rPr lang="en-US" dirty="0" smtClean="0">
                <a:latin typeface="Garamond" pitchFamily="18" charset="0"/>
              </a:rPr>
              <a:t>ot all of the recounts could be finished in time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Gore went to court &amp; the Florida Supreme Court set a new deadline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Bush requested the US Supreme Court intervened to decide whether the Florida Supreme Court had acted unconstitutionally</a:t>
            </a:r>
          </a:p>
          <a:p>
            <a:r>
              <a:rPr lang="en-US" dirty="0" smtClean="0">
                <a:latin typeface="Garamond" pitchFamily="18" charset="0"/>
              </a:rPr>
              <a:t>Hand recounts continued</a:t>
            </a:r>
          </a:p>
          <a:p>
            <a:r>
              <a:rPr lang="en-US" dirty="0" smtClean="0">
                <a:latin typeface="Garamond" pitchFamily="18" charset="0"/>
              </a:rPr>
              <a:t>Despite having more time, not all of the counties were able to meet the new deadline 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On November 26, Florida certified Bush the winner by 537 votes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93</TotalTime>
  <Words>720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Foundry</vt:lpstr>
      <vt:lpstr>2000 Presidential Election</vt:lpstr>
      <vt:lpstr>Slide 2</vt:lpstr>
      <vt:lpstr>2000 Candidates for President</vt:lpstr>
      <vt:lpstr>2000 Campaign</vt:lpstr>
      <vt:lpstr>2000 Election</vt:lpstr>
      <vt:lpstr>Slide 6</vt:lpstr>
      <vt:lpstr>Slide 7</vt:lpstr>
      <vt:lpstr>Slide 8</vt:lpstr>
      <vt:lpstr>2000 Election</vt:lpstr>
      <vt:lpstr>Slide 10</vt:lpstr>
      <vt:lpstr>Bush v. Gore</vt:lpstr>
      <vt:lpstr>Bush Becomes President</vt:lpstr>
      <vt:lpstr>Early Domestic &amp; Foreign Policy 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4</cp:revision>
  <dcterms:created xsi:type="dcterms:W3CDTF">2013-06-03T13:30:53Z</dcterms:created>
  <dcterms:modified xsi:type="dcterms:W3CDTF">2013-06-03T15:04:40Z</dcterms:modified>
</cp:coreProperties>
</file>